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30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133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"/>
          <p:cNvSpPr/>
          <p:nvPr/>
        </p:nvSpPr>
        <p:spPr>
          <a:xfrm>
            <a:off x="0" y="312840"/>
            <a:ext cx="9142200" cy="6663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73" name="ZoneTexte 2"/>
          <p:cNvSpPr/>
          <p:nvPr/>
        </p:nvSpPr>
        <p:spPr>
          <a:xfrm>
            <a:off x="2063880" y="3009960"/>
            <a:ext cx="501480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 additifs /  multiplicatifs.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4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480" cy="1264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67186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8" name="Image 5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289" name="Rectangle : coins arrondis 21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Rectangle : coins arrondis 22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Rectangle : coins arrondis 23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Rectangle : coins arrondis 24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ZoneTexte 23"/>
          <p:cNvSpPr/>
          <p:nvPr/>
        </p:nvSpPr>
        <p:spPr>
          <a:xfrm>
            <a:off x="3402000" y="1155600"/>
            <a:ext cx="56048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quantité de liquide de chaque part.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ZoneTexte 24"/>
          <p:cNvSpPr/>
          <p:nvPr/>
        </p:nvSpPr>
        <p:spPr>
          <a:xfrm>
            <a:off x="3435120" y="5569200"/>
            <a:ext cx="564840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Chaque part contiendra 25 cL.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5" name="Image 22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296" name="Image 23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297" name="Image 24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298" name="ZoneTexte 25"/>
          <p:cNvSpPr/>
          <p:nvPr/>
        </p:nvSpPr>
        <p:spPr>
          <a:xfrm>
            <a:off x="3435120" y="2549160"/>
            <a:ext cx="2612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ZoneTexte 26"/>
          <p:cNvSpPr/>
          <p:nvPr/>
        </p:nvSpPr>
        <p:spPr>
          <a:xfrm>
            <a:off x="3508560" y="4213440"/>
            <a:ext cx="4612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75 :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 3 = 25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Rectangle 7"/>
          <p:cNvSpPr/>
          <p:nvPr/>
        </p:nvSpPr>
        <p:spPr>
          <a:xfrm>
            <a:off x="6120000" y="2520000"/>
            <a:ext cx="2879640" cy="5396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75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Rectangle 8"/>
          <p:cNvSpPr/>
          <p:nvPr/>
        </p:nvSpPr>
        <p:spPr>
          <a:xfrm>
            <a:off x="61200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Rectangle 22"/>
          <p:cNvSpPr/>
          <p:nvPr/>
        </p:nvSpPr>
        <p:spPr>
          <a:xfrm>
            <a:off x="80424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Rectangle 23"/>
          <p:cNvSpPr/>
          <p:nvPr/>
        </p:nvSpPr>
        <p:spPr>
          <a:xfrm>
            <a:off x="70812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"/>
          <p:cNvSpPr/>
          <p:nvPr/>
        </p:nvSpPr>
        <p:spPr>
          <a:xfrm>
            <a:off x="7901640" y="30132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1" dur="indefinite" restart="never" nodeType="tmRoot">
          <p:childTnLst>
            <p:seq>
              <p:cTn id="202" dur="indefinite" nodeType="mainSeq">
                <p:childTnLst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7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2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7" dur="2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2" dur="2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7" dur="2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2" dur="2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7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2" dur="2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ZoneTexte 2"/>
          <p:cNvSpPr/>
          <p:nvPr/>
        </p:nvSpPr>
        <p:spPr>
          <a:xfrm>
            <a:off x="742320" y="2431080"/>
            <a:ext cx="6129360" cy="23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7" name=""/>
          <p:cNvSpPr/>
          <p:nvPr/>
        </p:nvSpPr>
        <p:spPr>
          <a:xfrm>
            <a:off x="8064360" y="36036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"/>
          <p:cNvSpPr/>
          <p:nvPr/>
        </p:nvSpPr>
        <p:spPr>
          <a:xfrm>
            <a:off x="7884360" y="360036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"/>
          <p:cNvSpPr/>
          <p:nvPr/>
        </p:nvSpPr>
        <p:spPr>
          <a:xfrm flipH="1">
            <a:off x="0" y="34207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0" name=""/>
          <p:cNvSpPr/>
          <p:nvPr/>
        </p:nvSpPr>
        <p:spPr>
          <a:xfrm>
            <a:off x="141480" y="919440"/>
            <a:ext cx="8815680" cy="18939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Le crayon de Léa mesurait 15 cm et 2 mm avant qu’elle ne le taille. Maintenant il mesure 9 cm.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De combien a-t-il rétréci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181" name=""/>
          <p:cNvSpPr/>
          <p:nvPr/>
        </p:nvSpPr>
        <p:spPr>
          <a:xfrm>
            <a:off x="154440" y="4264920"/>
            <a:ext cx="8544960" cy="20019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Le crayon de Léa mesurait 16 cm et 4 mm avant qu’elle ne le taille. Maintenant il mesure deux fois moins.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mesure-t-il 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3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184" name="Rectangle : coins arrondis 5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Rectangle : coins arrondis 6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Rectangle : coins arrondis 8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Rectangle : coins arrondis 10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ZoneTexte 11"/>
          <p:cNvSpPr/>
          <p:nvPr/>
        </p:nvSpPr>
        <p:spPr>
          <a:xfrm>
            <a:off x="3402000" y="1155600"/>
            <a:ext cx="5483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longueur qui a été taillée.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9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190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191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192" name="ZoneTexte 15"/>
          <p:cNvSpPr/>
          <p:nvPr/>
        </p:nvSpPr>
        <p:spPr>
          <a:xfrm>
            <a:off x="3435120" y="2549160"/>
            <a:ext cx="25599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ZoneTexte 13"/>
          <p:cNvSpPr/>
          <p:nvPr/>
        </p:nvSpPr>
        <p:spPr>
          <a:xfrm>
            <a:off x="3584520" y="4254120"/>
            <a:ext cx="5514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15,2 - 9 = 6,2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ZoneTexte 16"/>
          <p:cNvSpPr/>
          <p:nvPr/>
        </p:nvSpPr>
        <p:spPr>
          <a:xfrm>
            <a:off x="3248640" y="5569200"/>
            <a:ext cx="59014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a rétréci de 6cm et 2mm.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"/>
          <p:cNvSpPr/>
          <p:nvPr/>
        </p:nvSpPr>
        <p:spPr>
          <a:xfrm>
            <a:off x="8064360" y="36036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Rectangle 3"/>
          <p:cNvSpPr/>
          <p:nvPr/>
        </p:nvSpPr>
        <p:spPr>
          <a:xfrm>
            <a:off x="6120000" y="2520000"/>
            <a:ext cx="2879640" cy="5396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15 cm 2 mm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Rectangle 12"/>
          <p:cNvSpPr/>
          <p:nvPr/>
        </p:nvSpPr>
        <p:spPr>
          <a:xfrm>
            <a:off x="6120000" y="3060000"/>
            <a:ext cx="14396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9 cm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Rectangle 17"/>
          <p:cNvSpPr/>
          <p:nvPr/>
        </p:nvSpPr>
        <p:spPr>
          <a:xfrm>
            <a:off x="7620120" y="3060000"/>
            <a:ext cx="1379520" cy="53964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2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2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1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202" name="Rectangle : coins arrondis 7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Rectangle : coins arrondis 9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Rectangle : coins arrondis 11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Rectangle : coins arrondis 12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ZoneTexte 7"/>
          <p:cNvSpPr/>
          <p:nvPr/>
        </p:nvSpPr>
        <p:spPr>
          <a:xfrm>
            <a:off x="3402000" y="1155600"/>
            <a:ext cx="5483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nouvelle longueur du crayon.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7" name="Image 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208" name="Image 1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209" name="Image 1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210" name="ZoneTexte 8"/>
          <p:cNvSpPr/>
          <p:nvPr/>
        </p:nvSpPr>
        <p:spPr>
          <a:xfrm>
            <a:off x="3435120" y="2549160"/>
            <a:ext cx="25599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ZoneTexte 9"/>
          <p:cNvSpPr/>
          <p:nvPr/>
        </p:nvSpPr>
        <p:spPr>
          <a:xfrm>
            <a:off x="3584520" y="4254120"/>
            <a:ext cx="5514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16,4 : 2 = 8,2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ZoneTexte 10"/>
          <p:cNvSpPr/>
          <p:nvPr/>
        </p:nvSpPr>
        <p:spPr>
          <a:xfrm>
            <a:off x="3248640" y="5569200"/>
            <a:ext cx="59014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mesure 8 cm et 2 mm.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Rectangle 15"/>
          <p:cNvSpPr/>
          <p:nvPr/>
        </p:nvSpPr>
        <p:spPr>
          <a:xfrm>
            <a:off x="6120000" y="2520000"/>
            <a:ext cx="2879640" cy="5396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16 cm 4 mm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Rectangle 16"/>
          <p:cNvSpPr/>
          <p:nvPr/>
        </p:nvSpPr>
        <p:spPr>
          <a:xfrm>
            <a:off x="6120000" y="3060000"/>
            <a:ext cx="14396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moitié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Rectangle 18"/>
          <p:cNvSpPr/>
          <p:nvPr/>
        </p:nvSpPr>
        <p:spPr>
          <a:xfrm>
            <a:off x="7620120" y="3060000"/>
            <a:ext cx="1379520" cy="53964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"/>
          <p:cNvSpPr/>
          <p:nvPr/>
        </p:nvSpPr>
        <p:spPr>
          <a:xfrm>
            <a:off x="7901640" y="30132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8" dur="indefinite" restart="never" nodeType="tmRoot">
          <p:childTnLst>
            <p:seq>
              <p:cTn id="39" dur="indefinite" nodeType="mainSeq">
                <p:childTnLst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2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500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"/>
          <p:cNvSpPr/>
          <p:nvPr/>
        </p:nvSpPr>
        <p:spPr>
          <a:xfrm>
            <a:off x="8064360" y="36036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"/>
          <p:cNvSpPr/>
          <p:nvPr/>
        </p:nvSpPr>
        <p:spPr>
          <a:xfrm>
            <a:off x="7884360" y="360036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2" name=""/>
          <p:cNvSpPr/>
          <p:nvPr/>
        </p:nvSpPr>
        <p:spPr>
          <a:xfrm>
            <a:off x="141480" y="919800"/>
            <a:ext cx="8815680" cy="21474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Le chien de mon voisin pèse trois fois plus lourd que mon chat qui pèse 6 kg.</a:t>
            </a:r>
            <a:endParaRPr b="0" i="1" lang="fr-FR" sz="40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Combien pèse le chien ?</a:t>
            </a:r>
            <a:endParaRPr b="0" i="1" lang="fr-FR" sz="40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223" name=""/>
          <p:cNvSpPr/>
          <p:nvPr/>
        </p:nvSpPr>
        <p:spPr>
          <a:xfrm>
            <a:off x="154440" y="4265280"/>
            <a:ext cx="8782200" cy="21916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Le chien de mon voisin pèse trois fois plus lourd que mon chat qui pèse 6 kg et 200 g. 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Combien pèse le chien ?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5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226" name="Rectangle : coins arrondis 5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Rectangle : coins arrondis 6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Rectangle : coins arrondis 8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Rectangle : coins arrondis 10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ZoneTexte 11"/>
          <p:cNvSpPr/>
          <p:nvPr/>
        </p:nvSpPr>
        <p:spPr>
          <a:xfrm>
            <a:off x="3402000" y="1155600"/>
            <a:ext cx="54831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masse du chien.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ZoneTexte 17"/>
          <p:cNvSpPr/>
          <p:nvPr/>
        </p:nvSpPr>
        <p:spPr>
          <a:xfrm>
            <a:off x="3435120" y="5569200"/>
            <a:ext cx="56484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chien pèse 18 kg.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2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233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234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235" name="ZoneTexte 15"/>
          <p:cNvSpPr/>
          <p:nvPr/>
        </p:nvSpPr>
        <p:spPr>
          <a:xfrm>
            <a:off x="3435120" y="2549160"/>
            <a:ext cx="2612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ZoneTexte 22"/>
          <p:cNvSpPr/>
          <p:nvPr/>
        </p:nvSpPr>
        <p:spPr>
          <a:xfrm>
            <a:off x="3508560" y="4213440"/>
            <a:ext cx="4612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3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x 6 = 18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Rectangle 4"/>
          <p:cNvSpPr/>
          <p:nvPr/>
        </p:nvSpPr>
        <p:spPr>
          <a:xfrm>
            <a:off x="6120000" y="2520000"/>
            <a:ext cx="2879640" cy="5396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Rectangle 5"/>
          <p:cNvSpPr/>
          <p:nvPr/>
        </p:nvSpPr>
        <p:spPr>
          <a:xfrm>
            <a:off x="61200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6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"/>
          <p:cNvSpPr/>
          <p:nvPr/>
        </p:nvSpPr>
        <p:spPr>
          <a:xfrm>
            <a:off x="8064360" y="36036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Rectangle 2"/>
          <p:cNvSpPr/>
          <p:nvPr/>
        </p:nvSpPr>
        <p:spPr>
          <a:xfrm>
            <a:off x="80424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6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Rectangle 6"/>
          <p:cNvSpPr/>
          <p:nvPr/>
        </p:nvSpPr>
        <p:spPr>
          <a:xfrm>
            <a:off x="70812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6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5" dur="indefinite" restart="never" nodeType="tmRoot">
          <p:childTnLst>
            <p:seq>
              <p:cTn id="76" dur="indefinite" nodeType="mainSeq">
                <p:childTnLst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1" dur="2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6" dur="2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1" dur="2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2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6" dur="2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4" name="Image 1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245" name="Rectangle : coins arrondis 13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Rectangle : coins arrondis 14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Rectangle : coins arrondis 15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Rectangle : coins arrondis 16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ZoneTexte 5"/>
          <p:cNvSpPr/>
          <p:nvPr/>
        </p:nvSpPr>
        <p:spPr>
          <a:xfrm>
            <a:off x="3402000" y="1155600"/>
            <a:ext cx="54831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masse du chien.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ZoneTexte 6"/>
          <p:cNvSpPr/>
          <p:nvPr/>
        </p:nvSpPr>
        <p:spPr>
          <a:xfrm>
            <a:off x="3435120" y="5569200"/>
            <a:ext cx="564840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chien pèse 18 kg et 600g.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1" name="Image 1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252" name="Image 1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253" name="Image 1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254" name="ZoneTexte 12"/>
          <p:cNvSpPr/>
          <p:nvPr/>
        </p:nvSpPr>
        <p:spPr>
          <a:xfrm>
            <a:off x="3435120" y="2549160"/>
            <a:ext cx="2612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ZoneTexte 14"/>
          <p:cNvSpPr/>
          <p:nvPr/>
        </p:nvSpPr>
        <p:spPr>
          <a:xfrm>
            <a:off x="3508560" y="4213440"/>
            <a:ext cx="4612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3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x 6,2 = 18,6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Rectangle 9"/>
          <p:cNvSpPr/>
          <p:nvPr/>
        </p:nvSpPr>
        <p:spPr>
          <a:xfrm>
            <a:off x="6120000" y="2520000"/>
            <a:ext cx="2879640" cy="5396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Rectangle 10"/>
          <p:cNvSpPr/>
          <p:nvPr/>
        </p:nvSpPr>
        <p:spPr>
          <a:xfrm>
            <a:off x="61200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6,2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Rectangle 11"/>
          <p:cNvSpPr/>
          <p:nvPr/>
        </p:nvSpPr>
        <p:spPr>
          <a:xfrm>
            <a:off x="80424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6,2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Rectangle 19"/>
          <p:cNvSpPr/>
          <p:nvPr/>
        </p:nvSpPr>
        <p:spPr>
          <a:xfrm>
            <a:off x="70812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6,2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"/>
          <p:cNvSpPr/>
          <p:nvPr/>
        </p:nvSpPr>
        <p:spPr>
          <a:xfrm>
            <a:off x="7901640" y="30132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7" dur="indefinite" restart="never" nodeType="tmRoot">
          <p:childTnLst>
            <p:seq>
              <p:cTn id="118" dur="indefinite" nodeType="mainSeq">
                <p:childTnLst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3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8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3" dur="2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8" dur="2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3" dur="2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8" dur="2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8" dur="2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"/>
          <p:cNvSpPr/>
          <p:nvPr/>
        </p:nvSpPr>
        <p:spPr>
          <a:xfrm>
            <a:off x="8064360" y="36036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"/>
          <p:cNvSpPr/>
          <p:nvPr/>
        </p:nvSpPr>
        <p:spPr>
          <a:xfrm>
            <a:off x="7884360" y="360036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66" name=""/>
          <p:cNvSpPr/>
          <p:nvPr/>
        </p:nvSpPr>
        <p:spPr>
          <a:xfrm>
            <a:off x="141480" y="919800"/>
            <a:ext cx="8815680" cy="21474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Si je partage une canette de 33 cL en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trois parts égales, quelle quantité de</a:t>
            </a:r>
            <a:endParaRPr b="0" i="1" lang="fr-FR" sz="40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liquide y aura-t-il dans chaque part ?</a:t>
            </a:r>
            <a:endParaRPr b="0" i="1" lang="fr-FR" sz="40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267" name=""/>
          <p:cNvSpPr/>
          <p:nvPr/>
        </p:nvSpPr>
        <p:spPr>
          <a:xfrm>
            <a:off x="154440" y="4265280"/>
            <a:ext cx="8544960" cy="21916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Si je partage une bouteille d’eau de 75</a:t>
            </a:r>
            <a:endParaRPr b="0" i="1" lang="fr-FR" sz="40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cL en 3 parts égales, quelle quantité de</a:t>
            </a:r>
            <a:endParaRPr b="0" i="1" lang="fr-FR" sz="40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liquide y aura-t-il dans chaque part ?</a:t>
            </a:r>
            <a:endParaRPr b="0" i="1" lang="fr-FR" sz="40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9" name="Image 17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270" name="Rectangle : coins arrondis 17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Rectangle : coins arrondis 18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Rectangle : coins arrondis 19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Rectangle : coins arrondis 20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ZoneTexte 18"/>
          <p:cNvSpPr/>
          <p:nvPr/>
        </p:nvSpPr>
        <p:spPr>
          <a:xfrm>
            <a:off x="3402000" y="1155600"/>
            <a:ext cx="56048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quantité de liquide de chaque part.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ZoneTexte 19"/>
          <p:cNvSpPr/>
          <p:nvPr/>
        </p:nvSpPr>
        <p:spPr>
          <a:xfrm>
            <a:off x="3435120" y="5569200"/>
            <a:ext cx="564840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Chaque part contiendra 11 cL.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6" name="Image 1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277" name="Image 2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278" name="Image 2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279" name="ZoneTexte 20"/>
          <p:cNvSpPr/>
          <p:nvPr/>
        </p:nvSpPr>
        <p:spPr>
          <a:xfrm>
            <a:off x="3435120" y="2549160"/>
            <a:ext cx="2612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ZoneTexte 21"/>
          <p:cNvSpPr/>
          <p:nvPr/>
        </p:nvSpPr>
        <p:spPr>
          <a:xfrm>
            <a:off x="3508560" y="4213440"/>
            <a:ext cx="4612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33 :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 3 = 11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Rectangle 13"/>
          <p:cNvSpPr/>
          <p:nvPr/>
        </p:nvSpPr>
        <p:spPr>
          <a:xfrm>
            <a:off x="6120000" y="2520000"/>
            <a:ext cx="2879640" cy="5396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33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Rectangle 14"/>
          <p:cNvSpPr/>
          <p:nvPr/>
        </p:nvSpPr>
        <p:spPr>
          <a:xfrm>
            <a:off x="61200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"/>
          <p:cNvSpPr/>
          <p:nvPr/>
        </p:nvSpPr>
        <p:spPr>
          <a:xfrm>
            <a:off x="8064360" y="36036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Rectangle 20"/>
          <p:cNvSpPr/>
          <p:nvPr/>
        </p:nvSpPr>
        <p:spPr>
          <a:xfrm>
            <a:off x="80424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Rectangle 21"/>
          <p:cNvSpPr/>
          <p:nvPr/>
        </p:nvSpPr>
        <p:spPr>
          <a:xfrm>
            <a:off x="70812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9" dur="indefinite" restart="never" nodeType="tmRoot">
          <p:childTnLst>
            <p:seq>
              <p:cTn id="160" dur="indefinite" nodeType="mainSeq">
                <p:childTnLst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5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0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5" dur="2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0" dur="2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5" dur="2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0" dur="2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5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0" dur="2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91</TotalTime>
  <Application>LibreOffice/7.4.3.2$Windows_X86_64 LibreOffice_project/1048a8393ae2eeec98dff31b5c133c5f1d08b890</Application>
  <AppVersion>15.0000</AppVersion>
  <Words>235</Words>
  <Paragraphs>53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2025-12-30T09:59:47Z</dcterms:modified>
  <cp:revision>115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